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5" r:id="rId3"/>
    <p:sldId id="266" r:id="rId4"/>
    <p:sldId id="258" r:id="rId5"/>
    <p:sldId id="259" r:id="rId6"/>
    <p:sldId id="260" r:id="rId7"/>
    <p:sldId id="261" r:id="rId8"/>
    <p:sldId id="256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E4AD7-5DC4-4E7A-AC51-2D0C89E89C6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0B2F9-13C2-462D-9D9C-612A50D07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file:///C:\Documents%20and%20Settings\&#1045;&#1083;&#1077;&#1085;&#1072;\&#1056;&#1072;&#1073;&#1086;&#1095;&#1080;&#1081;%20&#1089;&#1090;&#1086;&#1083;\1%20&#1082;&#1083;&#1072;&#1089;&#1089;\&#1086;&#1090;&#1082;&#1088;&#1099;&#1090;&#1099;&#1081;%20&#1091;&#1088;&#1086;&#1082;%20&#1059;&#1084;&#1085;&#1099;&#1077;%20&#1074;&#1077;&#1097;&#1080;\&#1075;&#1091;&#1089;&#1083;&#1080;.mp3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audio" Target="file:///C:\Documents%20and%20Settings\&#1045;&#1083;&#1077;&#1085;&#1072;\&#1056;&#1072;&#1073;&#1086;&#1095;&#1080;&#1081;%20&#1089;&#1090;&#1086;&#1083;\1%20&#1082;&#1083;&#1072;&#1089;&#1089;\&#1086;&#1090;&#1082;&#1088;&#1099;&#1090;&#1099;&#1081;%20&#1091;&#1088;&#1086;&#1082;%20&#1059;&#1084;&#1085;&#1099;&#1077;%20&#1074;&#1077;&#1097;&#1080;\&#1075;&#1072;&#1088;&#1084;&#1086;&#1085;&#1100;.mp3" TargetMode="External"/><Relationship Id="rId16" Type="http://schemas.openxmlformats.org/officeDocument/2006/relationships/image" Target="../media/image15.jpeg"/><Relationship Id="rId1" Type="http://schemas.openxmlformats.org/officeDocument/2006/relationships/audio" Target="file:///C:\Documents%20and%20Settings\&#1045;&#1083;&#1077;&#1085;&#1072;\&#1056;&#1072;&#1073;&#1086;&#1095;&#1080;&#1081;%20&#1089;&#1090;&#1086;&#1083;\1%20&#1082;&#1083;&#1072;&#1089;&#1089;\&#1086;&#1090;&#1082;&#1088;&#1099;&#1090;&#1099;&#1081;%20&#1091;&#1088;&#1086;&#1082;%20&#1059;&#1084;&#1085;&#1099;&#1077;%20&#1074;&#1077;&#1097;&#1080;\&#1089;&#1074;&#1077;&#1090;&#1080;&#1090;%20&#1084;&#1077;&#1089;&#1103;&#1094;.mp3" TargetMode="External"/><Relationship Id="rId6" Type="http://schemas.openxmlformats.org/officeDocument/2006/relationships/audio" Target="file:///C:\Documents%20and%20Settings\&#1045;&#1083;&#1077;&#1085;&#1072;\&#1056;&#1072;&#1073;&#1086;&#1095;&#1080;&#1081;%20&#1089;&#1090;&#1086;&#1083;\1%20&#1082;&#1083;&#1072;&#1089;&#1089;\&#1086;&#1090;&#1082;&#1088;&#1099;&#1090;&#1099;&#1081;%20&#1091;&#1088;&#1086;&#1082;%20&#1059;&#1084;&#1085;&#1099;&#1077;%20&#1074;&#1077;&#1097;&#1080;\&#1089;&#1074;&#1080;&#1088;&#1077;&#1083;&#1100;.mp3" TargetMode="External"/><Relationship Id="rId11" Type="http://schemas.openxmlformats.org/officeDocument/2006/relationships/image" Target="../media/image10.jpeg"/><Relationship Id="rId5" Type="http://schemas.openxmlformats.org/officeDocument/2006/relationships/audio" Target="file:///C:\Documents%20and%20Settings\&#1045;&#1083;&#1077;&#1085;&#1072;\&#1056;&#1072;&#1073;&#1086;&#1095;&#1080;&#1081;%20&#1089;&#1090;&#1086;&#1083;\1%20&#1082;&#1083;&#1072;&#1089;&#1089;\&#1086;&#1090;&#1082;&#1088;&#1099;&#1090;&#1099;&#1081;%20&#1091;&#1088;&#1086;&#1082;%20&#1059;&#1084;&#1085;&#1099;&#1077;%20&#1074;&#1077;&#1097;&#1080;\&#1073;&#1072;&#1083;&#1072;&#1083;&#1072;&#1081;&#1082;&#1072;.mp3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file:///C:\Documents%20and%20Settings\&#1045;&#1083;&#1077;&#1085;&#1072;\&#1056;&#1072;&#1073;&#1086;&#1095;&#1080;&#1081;%20&#1089;&#1090;&#1086;&#1083;\1%20&#1082;&#1083;&#1072;&#1089;&#1089;\&#1086;&#1090;&#1082;&#1088;&#1099;&#1090;&#1099;&#1081;%20&#1091;&#1088;&#1086;&#1082;%20&#1059;&#1084;&#1085;&#1099;&#1077;%20&#1074;&#1077;&#1097;&#1080;\&#1088;&#1086;&#1078;&#1086;&#1082;.mp3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5;&#1083;&#1077;&#1085;&#1072;\&#1056;&#1072;&#1073;&#1086;&#1095;&#1080;&#1081;%20&#1089;&#1090;&#1086;&#1083;\1%20&#1082;&#1083;&#1072;&#1089;&#1089;\&#1086;&#1090;&#1082;&#1088;&#1099;&#1090;&#1099;&#1081;%20&#1091;&#1088;&#1086;&#1082;%20&#1059;&#1084;&#1085;&#1099;&#1077;%20&#1074;&#1077;&#1097;&#1080;\&#1074;&#1099;&#1093;&#1086;&#1076;&#1080;&#1083;&#1080;%20&#1082;&#1088;&#1072;&#1089;&#1085;&#1099;%20&#1076;&#1077;&#1074;&#1080;&#1094;&#1099;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hyperlink" Target="Narod_zarjadka/&#1050;&#1086;&#1087;&#1080;&#1103;%20&#1053;&#1072;&#1088;&#1086;&#1076;&#1085;&#1072;&#1103;%20(PPTminimizer).ppt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1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5;&#1083;&#1077;&#1085;&#1072;\&#1056;&#1072;&#1073;&#1086;&#1095;&#1080;&#1081;%20&#1089;&#1090;&#1086;&#1083;\1%20&#1082;&#1083;&#1072;&#1089;&#1089;\&#1086;&#1090;&#1082;&#1088;&#1099;&#1090;&#1099;&#1081;%20&#1091;&#1088;&#1086;&#1082;%20&#1059;&#1084;&#1085;&#1099;&#1077;%20&#1074;&#1077;&#1097;&#1080;\&#1055;&#1054;&#1049;&#1044;&#1059;%20&#1051;&#1068;%20&#1071;,%20&#1044;&#1040;%20&#1042;&#1067;&#1049;&#1044;&#1059;%20&#1051;&#1068;%20&#1071;.mp3" TargetMode="External"/><Relationship Id="rId6" Type="http://schemas.openxmlformats.org/officeDocument/2006/relationships/image" Target="../media/image35.jpeg"/><Relationship Id="rId11" Type="http://schemas.openxmlformats.org/officeDocument/2006/relationships/image" Target="../media/image39.pn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5;&#1083;&#1077;&#1085;&#1072;\&#1056;&#1072;&#1073;&#1086;&#1095;&#1080;&#1081;%20&#1089;&#1090;&#1086;&#1083;\1%20&#1082;&#1083;&#1072;&#1089;&#1089;\&#1086;&#1090;&#1082;&#1088;&#1099;&#1090;&#1099;&#1081;%20&#1091;&#1088;&#1086;&#1082;%20&#1059;&#1084;&#1085;&#1099;&#1077;%20&#1074;&#1077;&#1097;&#1080;\&#1087;&#1086;&#1081;&#1076;&#1091;%20&#1083;&#1100;%20&#1103;,%20&#1074;&#1099;&#1081;&#1076;&#1091;%20&#1083;&#1100;%20(&#1080;&#1085;&#1089;&#1090;&#1088;).mp3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5;&#1083;&#1077;&#1085;&#1072;\&#1056;&#1072;&#1073;&#1086;&#1095;&#1080;&#1081;%20&#1089;&#1090;&#1086;&#1083;\1%20&#1082;&#1083;&#1072;&#1089;&#1089;\&#1086;&#1090;&#1082;&#1088;&#1099;&#1090;&#1099;&#1081;%20&#1091;&#1088;&#1086;&#1082;%20&#1059;&#1084;&#1085;&#1099;&#1077;%20&#1074;&#1077;&#1097;&#1080;\&#1089;&#1074;&#1077;&#1090;&#1080;&#1090;%20&#1084;&#1077;&#1089;&#1103;&#1094;.mp3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144000" cy="6858024"/>
            <a:chOff x="0" y="0"/>
            <a:chExt cx="9144000" cy="6858024"/>
          </a:xfrm>
        </p:grpSpPr>
        <p:pic>
          <p:nvPicPr>
            <p:cNvPr id="4" name="Рисунок 3" descr="e4528a7ee65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2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071934" y="5220314"/>
              <a:ext cx="46434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Georgia" pitchFamily="18" charset="0"/>
                </a:rPr>
                <a:t>Учитель музыки</a:t>
              </a:r>
            </a:p>
            <a:p>
              <a:pPr algn="ctr"/>
              <a:r>
                <a:rPr lang="ru-RU" dirty="0" smtClean="0">
                  <a:latin typeface="Georgia" pitchFamily="18" charset="0"/>
                </a:rPr>
                <a:t> МБОУ Воскресенская СОШ </a:t>
              </a:r>
            </a:p>
            <a:p>
              <a:pPr algn="ctr"/>
              <a:r>
                <a:rPr lang="ru-RU" b="1" dirty="0" smtClean="0">
                  <a:latin typeface="Georgia" pitchFamily="18" charset="0"/>
                </a:rPr>
                <a:t>Синдрявкина Елена Николаевна</a:t>
              </a:r>
              <a:endParaRPr lang="ru-RU" b="1" dirty="0">
                <a:latin typeface="Georgia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43306" y="1857364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Урок  музыки 1 класс</a:t>
            </a:r>
          </a:p>
          <a:p>
            <a:pPr algn="ctr"/>
            <a:r>
              <a:rPr lang="ru-RU" sz="2800" dirty="0" smtClean="0">
                <a:latin typeface="Georgia" pitchFamily="18" charset="0"/>
              </a:rPr>
              <a:t>(урок – сказка)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785926"/>
            <a:ext cx="3076142" cy="390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45625"/>
          <a:stretch>
            <a:fillRect/>
          </a:stretch>
        </p:blipFill>
        <p:spPr bwMode="auto">
          <a:xfrm>
            <a:off x="285720" y="2643182"/>
            <a:ext cx="71980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2500"/>
          <a:stretch>
            <a:fillRect/>
          </a:stretch>
        </p:blipFill>
        <p:spPr bwMode="auto">
          <a:xfrm rot="20925505">
            <a:off x="5910074" y="3079812"/>
            <a:ext cx="3243037" cy="244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3750"/>
          <a:stretch>
            <a:fillRect/>
          </a:stretch>
        </p:blipFill>
        <p:spPr bwMode="auto">
          <a:xfrm>
            <a:off x="3428992" y="3500437"/>
            <a:ext cx="2524116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6471" r="30588" b="60588"/>
          <a:stretch>
            <a:fillRect/>
          </a:stretch>
        </p:blipFill>
        <p:spPr bwMode="auto">
          <a:xfrm>
            <a:off x="4714876" y="2643182"/>
            <a:ext cx="524587" cy="9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6471" r="30588" b="60588"/>
          <a:stretch>
            <a:fillRect/>
          </a:stretch>
        </p:blipFill>
        <p:spPr bwMode="auto">
          <a:xfrm>
            <a:off x="6643702" y="2714620"/>
            <a:ext cx="524587" cy="9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6471" r="30588" b="60588"/>
          <a:stretch>
            <a:fillRect/>
          </a:stretch>
        </p:blipFill>
        <p:spPr bwMode="auto">
          <a:xfrm>
            <a:off x="2500298" y="1142984"/>
            <a:ext cx="524587" cy="9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428604"/>
            <a:ext cx="7882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Музыкальные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инструменты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6471" r="30588" b="60588"/>
          <a:stretch>
            <a:fillRect/>
          </a:stretch>
        </p:blipFill>
        <p:spPr bwMode="auto">
          <a:xfrm>
            <a:off x="8798614" y="2428868"/>
            <a:ext cx="345386" cy="68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4528a7ee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357166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Цель урока: </a:t>
            </a:r>
            <a:r>
              <a:rPr lang="ru-RU" b="1" i="1" dirty="0" smtClean="0">
                <a:latin typeface="Georgia" pitchFamily="18" charset="0"/>
              </a:rPr>
              <a:t>создать условия для расширения музыкально-слуховых представлений у учащихся о тембрах народных музыкальных инструментов, показать их самобытность и место в жизни русского человека. 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643050"/>
            <a:ext cx="89297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latin typeface="Georgia" pitchFamily="18" charset="0"/>
              </a:rPr>
              <a:t>формирование предметных УДД:</a:t>
            </a:r>
          </a:p>
          <a:p>
            <a:pPr marL="342900" indent="-342900">
              <a:buFontTx/>
              <a:buChar char="-"/>
            </a:pPr>
            <a:r>
              <a:rPr lang="ru-RU" b="1" i="1" dirty="0" smtClean="0">
                <a:latin typeface="Georgia" pitchFamily="18" charset="0"/>
              </a:rPr>
              <a:t>Научить различать тембры народных музыкальных</a:t>
            </a:r>
          </a:p>
          <a:p>
            <a:pPr marL="342900" indent="-342900"/>
            <a:r>
              <a:rPr lang="ru-RU" b="1" i="1" dirty="0" smtClean="0">
                <a:latin typeface="Georgia" pitchFamily="18" charset="0"/>
              </a:rPr>
              <a:t>инструментов;</a:t>
            </a:r>
          </a:p>
          <a:p>
            <a:pPr marL="342900" indent="-342900">
              <a:buFontTx/>
              <a:buChar char="-"/>
            </a:pPr>
            <a:r>
              <a:rPr lang="ru-RU" b="1" i="1" dirty="0" smtClean="0">
                <a:latin typeface="Georgia" pitchFamily="18" charset="0"/>
              </a:rPr>
              <a:t>Способствовать запоминанию названий народных музыкальных инструментов;</a:t>
            </a:r>
          </a:p>
          <a:p>
            <a:pPr marL="342900" indent="-342900">
              <a:buFontTx/>
              <a:buChar char="-"/>
            </a:pPr>
            <a:r>
              <a:rPr lang="ru-RU" b="1" i="1" dirty="0" smtClean="0">
                <a:latin typeface="Georgia" pitchFamily="18" charset="0"/>
              </a:rPr>
              <a:t>Обучать навыкам исполнения музыки на народных инструментах.</a:t>
            </a:r>
          </a:p>
          <a:p>
            <a:pPr marL="342900" indent="-342900"/>
            <a:endParaRPr lang="ru-RU" b="1" i="1" dirty="0" smtClean="0">
              <a:latin typeface="Georgia" pitchFamily="18" charset="0"/>
            </a:endParaRPr>
          </a:p>
          <a:p>
            <a:pPr marL="342900" indent="-342900"/>
            <a:r>
              <a:rPr lang="ru-RU" b="1" i="1" dirty="0" smtClean="0">
                <a:latin typeface="Georgia" pitchFamily="18" charset="0"/>
              </a:rPr>
              <a:t>2. Формирование познавательных УДД:</a:t>
            </a:r>
          </a:p>
          <a:p>
            <a:pPr marL="342900" indent="-342900">
              <a:buFontTx/>
              <a:buChar char="-"/>
            </a:pPr>
            <a:r>
              <a:rPr lang="ru-RU" b="1" i="1" dirty="0" smtClean="0">
                <a:latin typeface="Georgia" pitchFamily="18" charset="0"/>
              </a:rPr>
              <a:t>Развивать интерес и желание играть на  народных музыкальных инструментах.</a:t>
            </a:r>
          </a:p>
          <a:p>
            <a:pPr marL="342900" indent="-342900"/>
            <a:endParaRPr lang="ru-RU" b="1" i="1" dirty="0" smtClean="0">
              <a:latin typeface="Georgia" pitchFamily="18" charset="0"/>
            </a:endParaRPr>
          </a:p>
          <a:p>
            <a:pPr marL="342900" indent="-342900"/>
            <a:r>
              <a:rPr lang="ru-RU" b="1" i="1" dirty="0" smtClean="0">
                <a:latin typeface="Georgia" pitchFamily="18" charset="0"/>
              </a:rPr>
              <a:t>3. Формирование коммуникативных УДД:</a:t>
            </a:r>
          </a:p>
          <a:p>
            <a:pPr marL="342900" indent="-342900">
              <a:buFontTx/>
              <a:buChar char="-"/>
            </a:pPr>
            <a:r>
              <a:rPr lang="ru-RU" b="1" i="1" dirty="0" smtClean="0">
                <a:latin typeface="Georgia" pitchFamily="18" charset="0"/>
              </a:rPr>
              <a:t>Предоставить возможность для формирования умения рассуждать на заданную тему, выражать своё мнение о музыке;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4528a7ee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643182"/>
            <a:ext cx="5357850" cy="389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i="1" dirty="0" smtClean="0">
                <a:latin typeface="Georgia" pitchFamily="18" charset="0"/>
              </a:rPr>
              <a:t>4. Формирование регулятивных УДД:</a:t>
            </a:r>
          </a:p>
          <a:p>
            <a:pPr marL="342900" indent="-342900">
              <a:buFontTx/>
              <a:buChar char="-"/>
            </a:pPr>
            <a:r>
              <a:rPr lang="ru-RU" b="1" i="1" dirty="0" smtClean="0">
                <a:latin typeface="Georgia" pitchFamily="18" charset="0"/>
              </a:rPr>
              <a:t>Развивать умение анализировать и оценивать свою деятельность.</a:t>
            </a:r>
          </a:p>
          <a:p>
            <a:pPr marL="342900" indent="-342900"/>
            <a:endParaRPr lang="ru-RU" b="1" i="1" dirty="0" smtClean="0">
              <a:latin typeface="Georgia" pitchFamily="18" charset="0"/>
            </a:endParaRPr>
          </a:p>
          <a:p>
            <a:r>
              <a:rPr lang="ru-RU" b="1" i="1" dirty="0" smtClean="0">
                <a:latin typeface="Georgia" pitchFamily="18" charset="0"/>
              </a:rPr>
              <a:t>5. Формирование личностных УДД:</a:t>
            </a:r>
          </a:p>
          <a:p>
            <a:pPr>
              <a:buFontTx/>
              <a:buChar char="-"/>
            </a:pPr>
            <a:r>
              <a:rPr lang="ru-RU" b="1" i="1" dirty="0" smtClean="0">
                <a:latin typeface="Georgia" pitchFamily="18" charset="0"/>
              </a:rPr>
              <a:t>Развивать эстетические чувства ребёнка;</a:t>
            </a:r>
          </a:p>
          <a:p>
            <a:pPr>
              <a:buFontTx/>
              <a:buChar char="-"/>
            </a:pPr>
            <a:r>
              <a:rPr lang="ru-RU" b="1" i="1" dirty="0" smtClean="0">
                <a:latin typeface="Georgia" pitchFamily="18" charset="0"/>
              </a:rPr>
              <a:t> формировать национальное самосознание: любовь и уважение к традициям и истории своей страны.</a:t>
            </a: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4528a7ee65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878" y="0"/>
            <a:ext cx="8839278" cy="8002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600" b="1" i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Народные музыкальные инструменты</a:t>
            </a:r>
            <a:endParaRPr lang="ru-RU" sz="4600" b="1" i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4" name="светит меся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839200" y="6429396"/>
            <a:ext cx="304800" cy="304800"/>
          </a:xfrm>
          <a:prstGeom prst="rect">
            <a:avLst/>
          </a:prstGeom>
        </p:spPr>
      </p:pic>
      <p:pic>
        <p:nvPicPr>
          <p:cNvPr id="6" name="гармон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Рисунок 6" descr="gusli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17578">
            <a:off x="-1549" y="141720"/>
            <a:ext cx="4492628" cy="3369471"/>
          </a:xfrm>
          <a:prstGeom prst="rect">
            <a:avLst/>
          </a:prstGeom>
        </p:spPr>
      </p:pic>
      <p:pic>
        <p:nvPicPr>
          <p:cNvPr id="8" name="гусли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1500166" y="1928802"/>
            <a:ext cx="304800" cy="304800"/>
          </a:xfrm>
          <a:prstGeom prst="rect">
            <a:avLst/>
          </a:prstGeom>
        </p:spPr>
      </p:pic>
      <p:pic>
        <p:nvPicPr>
          <p:cNvPr id="9" name="Рисунок 8" descr="rogok1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633" r="7611"/>
          <a:stretch>
            <a:fillRect/>
          </a:stretch>
        </p:blipFill>
        <p:spPr>
          <a:xfrm rot="10994841">
            <a:off x="5930890" y="661854"/>
            <a:ext cx="2780815" cy="170022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" name="рожок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7643834" y="1928802"/>
            <a:ext cx="304800" cy="304800"/>
          </a:xfrm>
          <a:prstGeom prst="rect">
            <a:avLst/>
          </a:prstGeom>
        </p:spPr>
      </p:pic>
      <p:pic>
        <p:nvPicPr>
          <p:cNvPr id="11" name="Рисунок 10" descr="Balalaika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2857496"/>
            <a:ext cx="4286250" cy="4124325"/>
          </a:xfrm>
          <a:prstGeom prst="rect">
            <a:avLst/>
          </a:prstGeom>
        </p:spPr>
      </p:pic>
      <p:pic>
        <p:nvPicPr>
          <p:cNvPr id="12" name="балалайка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5"/>
          <a:stretch>
            <a:fillRect/>
          </a:stretch>
        </p:blipFill>
        <p:spPr>
          <a:xfrm>
            <a:off x="5857884" y="5143512"/>
            <a:ext cx="304800" cy="304800"/>
          </a:xfrm>
          <a:prstGeom prst="rect">
            <a:avLst/>
          </a:prstGeom>
        </p:spPr>
      </p:pic>
      <p:pic>
        <p:nvPicPr>
          <p:cNvPr id="13" name="Рисунок 12" descr="svirel-1.jp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4" b="14062"/>
          <a:stretch>
            <a:fillRect/>
          </a:stretch>
        </p:blipFill>
        <p:spPr>
          <a:xfrm rot="21023442">
            <a:off x="541028" y="4426789"/>
            <a:ext cx="2671762" cy="1571636"/>
          </a:xfrm>
          <a:prstGeom prst="rect">
            <a:avLst/>
          </a:prstGeom>
          <a:effectLst/>
        </p:spPr>
      </p:pic>
      <p:pic>
        <p:nvPicPr>
          <p:cNvPr id="14" name="свирель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7"/>
          <a:stretch>
            <a:fillRect/>
          </a:stretch>
        </p:blipFill>
        <p:spPr>
          <a:xfrm>
            <a:off x="1643042" y="5214950"/>
            <a:ext cx="304800" cy="304800"/>
          </a:xfrm>
          <a:prstGeom prst="rect">
            <a:avLst/>
          </a:prstGeom>
        </p:spPr>
      </p:pic>
      <p:pic>
        <p:nvPicPr>
          <p:cNvPr id="5" name="Рисунок 4" descr="accordion1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86050" y="1785926"/>
            <a:ext cx="4000528" cy="28653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86116" y="442913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гармонь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748413">
            <a:off x="1020803" y="3293411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гусли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9454" y="235743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рожок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6578" y="578645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балалайка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728" y="600076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свирель</a:t>
            </a:r>
            <a:endParaRPr lang="ru-RU" sz="2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8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95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7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28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70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053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4528a7ee6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pic>
        <p:nvPicPr>
          <p:cNvPr id="3" name="Рисунок 2" descr="8876922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14290"/>
            <a:ext cx="4214842" cy="3522152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" name="Группа 3"/>
          <p:cNvGrpSpPr/>
          <p:nvPr/>
        </p:nvGrpSpPr>
        <p:grpSpPr>
          <a:xfrm>
            <a:off x="-214346" y="3786166"/>
            <a:ext cx="6215106" cy="3071834"/>
            <a:chOff x="0" y="2928934"/>
            <a:chExt cx="6954752" cy="3521619"/>
          </a:xfrm>
        </p:grpSpPr>
        <p:pic>
          <p:nvPicPr>
            <p:cNvPr id="5" name="Рисунок 4" descr="Untitled-Scanned-04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8F6EA"/>
                </a:clrFrom>
                <a:clrTo>
                  <a:srgbClr val="F8F6EA">
                    <a:alpha val="0"/>
                  </a:srgbClr>
                </a:clrTo>
              </a:clrChange>
            </a:blip>
            <a:srcRect l="73982" t="89306" r="10387" b="4444"/>
            <a:stretch>
              <a:fillRect/>
            </a:stretch>
          </p:blipFill>
          <p:spPr>
            <a:xfrm>
              <a:off x="3143240" y="5786454"/>
              <a:ext cx="571504" cy="428628"/>
            </a:xfrm>
            <a:prstGeom prst="rect">
              <a:avLst/>
            </a:prstGeom>
          </p:spPr>
        </p:pic>
        <p:grpSp>
          <p:nvGrpSpPr>
            <p:cNvPr id="6" name="Группа 6"/>
            <p:cNvGrpSpPr/>
            <p:nvPr/>
          </p:nvGrpSpPr>
          <p:grpSpPr>
            <a:xfrm>
              <a:off x="0" y="2928934"/>
              <a:ext cx="6954752" cy="3521619"/>
              <a:chOff x="214346" y="1714464"/>
              <a:chExt cx="6954752" cy="3521619"/>
            </a:xfrm>
          </p:grpSpPr>
          <p:pic>
            <p:nvPicPr>
              <p:cNvPr id="7" name="Рисунок 3" descr="Untitled-Scanned-05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0F1EB"/>
                  </a:clrFrom>
                  <a:clrTo>
                    <a:srgbClr val="F0F1EB">
                      <a:alpha val="0"/>
                    </a:srgbClr>
                  </a:clrTo>
                </a:clrChange>
              </a:blip>
              <a:srcRect l="7360"/>
              <a:stretch>
                <a:fillRect/>
              </a:stretch>
            </p:blipFill>
            <p:spPr>
              <a:xfrm>
                <a:off x="3571932" y="1928778"/>
                <a:ext cx="3597166" cy="3307305"/>
              </a:xfrm>
              <a:prstGeom prst="rect">
                <a:avLst/>
              </a:prstGeom>
              <a:effectLst>
                <a:softEdge rad="12700"/>
              </a:effectLst>
            </p:spPr>
          </p:pic>
          <p:pic>
            <p:nvPicPr>
              <p:cNvPr id="8" name="Рисунок 7" descr="Untitled-Scanned-04.jp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8F6EA"/>
                  </a:clrFrom>
                  <a:clrTo>
                    <a:srgbClr val="F8F6EA">
                      <a:alpha val="0"/>
                    </a:srgbClr>
                  </a:clrTo>
                </a:clrChange>
              </a:blip>
              <a:srcRect r="4265"/>
              <a:stretch>
                <a:fillRect/>
              </a:stretch>
            </p:blipFill>
            <p:spPr>
              <a:xfrm>
                <a:off x="214346" y="1714464"/>
                <a:ext cx="3500462" cy="3429000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20" name="выходили красны девиц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142976" y="4429132"/>
            <a:ext cx="304800" cy="3048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85720" y="1928802"/>
            <a:ext cx="1714512" cy="642942"/>
            <a:chOff x="357158" y="285728"/>
            <a:chExt cx="1714512" cy="642942"/>
          </a:xfrm>
        </p:grpSpPr>
        <p:sp>
          <p:nvSpPr>
            <p:cNvPr id="22" name="Облако 21"/>
            <p:cNvSpPr/>
            <p:nvPr/>
          </p:nvSpPr>
          <p:spPr>
            <a:xfrm rot="21064802">
              <a:off x="357158" y="285728"/>
              <a:ext cx="1714512" cy="642942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 rot="20834738">
              <a:off x="523177" y="367449"/>
              <a:ext cx="14287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Georgia" pitchFamily="18" charset="0"/>
                </a:rPr>
                <a:t>задорная</a:t>
              </a:r>
              <a:endParaRPr lang="ru-RU" b="1" dirty="0">
                <a:latin typeface="Georgia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643174" y="2071678"/>
            <a:ext cx="1714512" cy="642942"/>
            <a:chOff x="357158" y="285728"/>
            <a:chExt cx="1714512" cy="642942"/>
          </a:xfrm>
        </p:grpSpPr>
        <p:sp>
          <p:nvSpPr>
            <p:cNvPr id="26" name="Облако 25"/>
            <p:cNvSpPr/>
            <p:nvPr/>
          </p:nvSpPr>
          <p:spPr>
            <a:xfrm rot="21064802">
              <a:off x="357158" y="285728"/>
              <a:ext cx="1714512" cy="642942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 rot="20834738">
              <a:off x="523177" y="367449"/>
              <a:ext cx="14287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Georgia" pitchFamily="18" charset="0"/>
                </a:rPr>
                <a:t>весёлая</a:t>
              </a:r>
              <a:endParaRPr lang="ru-RU" b="1" dirty="0">
                <a:latin typeface="Georgia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715008" y="5143512"/>
            <a:ext cx="1714512" cy="642942"/>
            <a:chOff x="357158" y="285728"/>
            <a:chExt cx="1714512" cy="642942"/>
          </a:xfrm>
        </p:grpSpPr>
        <p:sp>
          <p:nvSpPr>
            <p:cNvPr id="29" name="Облако 28"/>
            <p:cNvSpPr/>
            <p:nvPr/>
          </p:nvSpPr>
          <p:spPr>
            <a:xfrm rot="21064802">
              <a:off x="357158" y="285728"/>
              <a:ext cx="1714512" cy="642942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 rot="20834738">
              <a:off x="523177" y="367449"/>
              <a:ext cx="14287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Georgia" pitchFamily="18" charset="0"/>
                </a:rPr>
                <a:t>озорная</a:t>
              </a:r>
              <a:endParaRPr lang="ru-RU" b="1" dirty="0">
                <a:latin typeface="Georgia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 rot="1300128">
            <a:off x="6572264" y="4214818"/>
            <a:ext cx="1714512" cy="642942"/>
            <a:chOff x="357158" y="285728"/>
            <a:chExt cx="1714512" cy="642942"/>
          </a:xfrm>
        </p:grpSpPr>
        <p:sp>
          <p:nvSpPr>
            <p:cNvPr id="35" name="Облако 34"/>
            <p:cNvSpPr/>
            <p:nvPr/>
          </p:nvSpPr>
          <p:spPr>
            <a:xfrm rot="21064802">
              <a:off x="357158" y="285728"/>
              <a:ext cx="1714512" cy="642942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 rot="20834738">
              <a:off x="523177" y="367449"/>
              <a:ext cx="14287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Georgia" pitchFamily="18" charset="0"/>
                </a:rPr>
                <a:t>игривая</a:t>
              </a:r>
              <a:endParaRPr lang="ru-RU" b="1" dirty="0">
                <a:latin typeface="Georgia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643174" y="714356"/>
            <a:ext cx="1714512" cy="642942"/>
            <a:chOff x="357158" y="285728"/>
            <a:chExt cx="1714512" cy="642942"/>
          </a:xfrm>
        </p:grpSpPr>
        <p:sp>
          <p:nvSpPr>
            <p:cNvPr id="38" name="Облако 37"/>
            <p:cNvSpPr/>
            <p:nvPr/>
          </p:nvSpPr>
          <p:spPr>
            <a:xfrm rot="21064802">
              <a:off x="357158" y="285728"/>
              <a:ext cx="1714512" cy="642942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 rot="20834738">
              <a:off x="523177" y="367449"/>
              <a:ext cx="14287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Georgia" pitchFamily="18" charset="0"/>
                </a:rPr>
                <a:t>плавная</a:t>
              </a:r>
              <a:endParaRPr lang="ru-RU" b="1" dirty="0">
                <a:latin typeface="Georgia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42646" y="234561"/>
            <a:ext cx="1714512" cy="646731"/>
            <a:chOff x="357158" y="285728"/>
            <a:chExt cx="1714512" cy="642942"/>
          </a:xfrm>
        </p:grpSpPr>
        <p:sp>
          <p:nvSpPr>
            <p:cNvPr id="41" name="Облако 40"/>
            <p:cNvSpPr/>
            <p:nvPr/>
          </p:nvSpPr>
          <p:spPr>
            <a:xfrm rot="21064802">
              <a:off x="357158" y="285728"/>
              <a:ext cx="1714512" cy="642942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 rot="20834738">
              <a:off x="523177" y="367449"/>
              <a:ext cx="14287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Georgia" pitchFamily="18" charset="0"/>
                </a:rPr>
                <a:t>тихая</a:t>
              </a:r>
              <a:endParaRPr lang="ru-RU" b="1" dirty="0">
                <a:latin typeface="Georgia" pitchFamily="18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57158" y="3071810"/>
            <a:ext cx="4053840" cy="769441"/>
            <a:chOff x="357158" y="3071810"/>
            <a:chExt cx="4053840" cy="769441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357158" y="3214686"/>
              <a:ext cx="4000528" cy="500066"/>
              <a:chOff x="142844" y="3429000"/>
              <a:chExt cx="4000528" cy="500066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142844" y="3429000"/>
                <a:ext cx="500066" cy="5000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642910" y="3429000"/>
                <a:ext cx="500066" cy="5000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1142976" y="3429000"/>
                <a:ext cx="500066" cy="5000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643042" y="3429000"/>
                <a:ext cx="500066" cy="5000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143108" y="3429000"/>
                <a:ext cx="500066" cy="5000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2643174" y="3429000"/>
                <a:ext cx="500066" cy="5000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143240" y="3429000"/>
                <a:ext cx="500066" cy="5000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3643306" y="3429000"/>
                <a:ext cx="500066" cy="5000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Прямоугольник 42"/>
            <p:cNvSpPr/>
            <p:nvPr/>
          </p:nvSpPr>
          <p:spPr>
            <a:xfrm>
              <a:off x="357158" y="3071810"/>
              <a:ext cx="55337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П</a:t>
              </a:r>
              <a:endPara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375416" y="3071810"/>
              <a:ext cx="55337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</a:rPr>
                <a:t>Я</a:t>
              </a:r>
              <a:endPara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304110" y="3071810"/>
              <a:ext cx="55337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</a:rPr>
                <a:t>О</a:t>
              </a:r>
              <a:endPara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286116" y="3071810"/>
              <a:ext cx="55337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</a:rPr>
                <a:t>А</a:t>
              </a:r>
              <a:endPara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857620" y="3071810"/>
              <a:ext cx="55337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</a:rPr>
                <a:t>Я</a:t>
              </a:r>
              <a:endPara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75350" y="3071810"/>
            <a:ext cx="2535516" cy="769441"/>
            <a:chOff x="875350" y="3071810"/>
            <a:chExt cx="2535516" cy="76944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857356" y="3071810"/>
              <a:ext cx="55337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С</a:t>
              </a:r>
              <a:endPara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857488" y="3071810"/>
              <a:ext cx="55337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В</a:t>
              </a:r>
              <a:endPara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875350" y="3071810"/>
              <a:ext cx="55337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Л</a:t>
              </a:r>
              <a:endPara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143768" y="5929330"/>
            <a:ext cx="1714512" cy="642942"/>
            <a:chOff x="357158" y="285728"/>
            <a:chExt cx="1714512" cy="642942"/>
          </a:xfrm>
        </p:grpSpPr>
        <p:sp>
          <p:nvSpPr>
            <p:cNvPr id="32" name="Облако 31"/>
            <p:cNvSpPr/>
            <p:nvPr/>
          </p:nvSpPr>
          <p:spPr>
            <a:xfrm rot="21064802">
              <a:off x="357158" y="285728"/>
              <a:ext cx="1714512" cy="642942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 rot="20834738">
              <a:off x="441876" y="387331"/>
              <a:ext cx="16088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Georgia" pitchFamily="18" charset="0"/>
                </a:rPr>
                <a:t>печальная</a:t>
              </a:r>
              <a:endParaRPr lang="ru-RU" b="1" dirty="0">
                <a:latin typeface="Georgia" pitchFamily="18" charset="0"/>
              </a:endParaRPr>
            </a:p>
          </p:txBody>
        </p:sp>
      </p:grpSp>
      <p:sp>
        <p:nvSpPr>
          <p:cNvPr id="54" name="Овал 53">
            <a:hlinkClick r:id="rId9" action="ppaction://hlinkpres?slideindex=1&amp;slidetitle="/>
          </p:cNvPr>
          <p:cNvSpPr/>
          <p:nvPr/>
        </p:nvSpPr>
        <p:spPr>
          <a:xfrm rot="1061053">
            <a:off x="5310317" y="4464095"/>
            <a:ext cx="285752" cy="3571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s11.png"/>
          <p:cNvPicPr>
            <a:picLocks noChangeAspect="1"/>
          </p:cNvPicPr>
          <p:nvPr/>
        </p:nvPicPr>
        <p:blipFill>
          <a:blip r:embed="rId10" cstate="print">
            <a:lum bright="10000"/>
          </a:blip>
          <a:stretch>
            <a:fillRect/>
          </a:stretch>
        </p:blipFill>
        <p:spPr>
          <a:xfrm>
            <a:off x="1285852" y="0"/>
            <a:ext cx="2071678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22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201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4528a7ee6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14285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Давно это было. Жили в небольшой деревушке, в деревянной избушке умные и полезные вещи:</a:t>
            </a:r>
            <a:endParaRPr lang="ru-RU" b="1" dirty="0">
              <a:latin typeface="Georg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57284" y="857252"/>
            <a:ext cx="7358054" cy="2786062"/>
            <a:chOff x="642937" y="428604"/>
            <a:chExt cx="7358054" cy="2786062"/>
          </a:xfrm>
        </p:grpSpPr>
        <p:pic>
          <p:nvPicPr>
            <p:cNvPr id="5" name="Рисунок 4" descr="0_2acbc_275e6a99_X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6248" y="428604"/>
              <a:ext cx="3714743" cy="2786057"/>
            </a:xfrm>
            <a:prstGeom prst="rect">
              <a:avLst/>
            </a:prstGeom>
          </p:spPr>
        </p:pic>
        <p:pic>
          <p:nvPicPr>
            <p:cNvPr id="6" name="Рисунок 5" descr="47134662_PUgo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937" y="428604"/>
              <a:ext cx="3714749" cy="2786062"/>
            </a:xfrm>
            <a:prstGeom prst="rect">
              <a:avLst/>
            </a:prstGeom>
          </p:spPr>
        </p:pic>
        <p:pic>
          <p:nvPicPr>
            <p:cNvPr id="7" name="Рисунок 6" descr="47134662_PUgol.jpg"/>
            <p:cNvPicPr>
              <a:picLocks noChangeAspect="1"/>
            </p:cNvPicPr>
            <p:nvPr/>
          </p:nvPicPr>
          <p:blipFill>
            <a:blip r:embed="rId4"/>
            <a:srcRect l="81666"/>
            <a:stretch>
              <a:fillRect/>
            </a:stretch>
          </p:blipFill>
          <p:spPr>
            <a:xfrm flipH="1">
              <a:off x="3857620" y="428604"/>
              <a:ext cx="928694" cy="2786062"/>
            </a:xfrm>
            <a:prstGeom prst="rect">
              <a:avLst/>
            </a:prstGeom>
            <a:effectLst>
              <a:softEdge rad="127000"/>
            </a:effectLst>
            <a:scene3d>
              <a:camera prst="perspectiveRight"/>
              <a:lightRig rig="threePt" dir="t"/>
            </a:scene3d>
          </p:spPr>
        </p:pic>
      </p:grpSp>
      <p:pic>
        <p:nvPicPr>
          <p:cNvPr id="10" name="Рисунок 9" descr="3952144-wooden-spoon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086626">
            <a:off x="2538724" y="2139930"/>
            <a:ext cx="645772" cy="48817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 descr="arton6088-d8e9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90850">
            <a:off x="6572264" y="2571744"/>
            <a:ext cx="642942" cy="454376"/>
          </a:xfrm>
          <a:prstGeom prst="rect">
            <a:avLst/>
          </a:prstGeom>
        </p:spPr>
      </p:pic>
      <p:pic>
        <p:nvPicPr>
          <p:cNvPr id="13" name="Рисунок 12" descr="tresetka_K4_bi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27692">
            <a:off x="6959855" y="1334919"/>
            <a:ext cx="559356" cy="52579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Рисунок 13" descr="bl_kolotushka_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tretch>
            <a:fillRect/>
          </a:stretch>
        </p:blipFill>
        <p:spPr>
          <a:xfrm rot="19984071">
            <a:off x="1214414" y="3214686"/>
            <a:ext cx="829114" cy="504823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 rot="3267802">
            <a:off x="7549464" y="2115903"/>
            <a:ext cx="586059" cy="245242"/>
            <a:chOff x="762000" y="3286124"/>
            <a:chExt cx="4881570" cy="2357454"/>
          </a:xfrm>
        </p:grpSpPr>
        <p:pic>
          <p:nvPicPr>
            <p:cNvPr id="16" name="Рисунок 15" descr="рог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A6A7A9"/>
                </a:clrFrom>
                <a:clrTo>
                  <a:srgbClr val="A6A7A9">
                    <a:alpha val="0"/>
                  </a:srgbClr>
                </a:clrTo>
              </a:clrChange>
            </a:blip>
            <a:srcRect t="70000" r="35937" b="15375"/>
            <a:stretch>
              <a:fillRect/>
            </a:stretch>
          </p:blipFill>
          <p:spPr>
            <a:xfrm>
              <a:off x="762000" y="4572009"/>
              <a:ext cx="4881570" cy="835824"/>
            </a:xfrm>
            <a:prstGeom prst="rect">
              <a:avLst/>
            </a:prstGeom>
            <a:effectLst/>
          </p:spPr>
        </p:pic>
        <p:pic>
          <p:nvPicPr>
            <p:cNvPr id="17" name="Рисунок 16" descr="рог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A6A7A9"/>
                </a:clrFrom>
                <a:clrTo>
                  <a:srgbClr val="A6A7A9">
                    <a:alpha val="0"/>
                  </a:srgbClr>
                </a:clrTo>
              </a:clrChange>
            </a:blip>
            <a:srcRect t="47500" r="84062" b="11250"/>
            <a:stretch>
              <a:fillRect/>
            </a:stretch>
          </p:blipFill>
          <p:spPr>
            <a:xfrm>
              <a:off x="785786" y="3286124"/>
              <a:ext cx="1214446" cy="2357454"/>
            </a:xfrm>
            <a:prstGeom prst="rect">
              <a:avLst/>
            </a:prstGeom>
            <a:effectLst>
              <a:softEdge rad="31750"/>
            </a:effectLst>
          </p:spPr>
        </p:pic>
      </p:grpSp>
      <p:pic>
        <p:nvPicPr>
          <p:cNvPr id="20" name="Рисунок 19" descr="3952144-wooden-spoon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587504">
            <a:off x="33405" y="4040062"/>
            <a:ext cx="1789282" cy="135261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1" name="Рисунок 20" descr="arton6088-d8e9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786322"/>
            <a:ext cx="2695575" cy="1905000"/>
          </a:xfrm>
          <a:prstGeom prst="rect">
            <a:avLst/>
          </a:prstGeom>
        </p:spPr>
      </p:pic>
      <p:pic>
        <p:nvPicPr>
          <p:cNvPr id="22" name="Рисунок 21" descr="rogok1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t="12552" r="4546"/>
          <a:stretch>
            <a:fillRect/>
          </a:stretch>
        </p:blipFill>
        <p:spPr>
          <a:xfrm rot="11167367">
            <a:off x="1423065" y="5048931"/>
            <a:ext cx="2317750" cy="1357322"/>
          </a:xfrm>
          <a:prstGeom prst="rect">
            <a:avLst/>
          </a:prstGeom>
        </p:spPr>
      </p:pic>
      <p:pic>
        <p:nvPicPr>
          <p:cNvPr id="23" name="Рисунок 22" descr="bl_kolotushka_b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3857628"/>
            <a:ext cx="2362200" cy="1438275"/>
          </a:xfrm>
          <a:prstGeom prst="rect">
            <a:avLst/>
          </a:prstGeom>
        </p:spPr>
      </p:pic>
      <p:pic>
        <p:nvPicPr>
          <p:cNvPr id="24" name="Рисунок 23" descr="tresetka_K4_big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61006">
            <a:off x="6643702" y="3571876"/>
            <a:ext cx="2325515" cy="2185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18906 0.28356 " pathEditMode="relative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9445 0.34653 " pathEditMode="relative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556E-6 L -0.58281 0.53564 " pathEditMode="relative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10243 0.38843 " pathEditMode="relative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01598 L 0.20382 0.16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4528a7ee6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pic>
        <p:nvPicPr>
          <p:cNvPr id="3" name="Рисунок 2" descr="скоморох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4167190" cy="351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34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357561"/>
            <a:ext cx="4572032" cy="336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85786" y="428625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СКОМОРОХИ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6" name="Рисунок 5" descr="Untitled-Scanned-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BEF"/>
              </a:clrFrom>
              <a:clrTo>
                <a:srgbClr val="FDFB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43512"/>
            <a:ext cx="4429124" cy="123240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 descr="isba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DFAE7"/>
              </a:clrFrom>
              <a:clrTo>
                <a:srgbClr val="FDFA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4340" y="-142900"/>
            <a:ext cx="4639660" cy="392909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 descr="arton6088-d8e9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5074" y="1214422"/>
            <a:ext cx="2695575" cy="1905000"/>
          </a:xfrm>
          <a:prstGeom prst="rect">
            <a:avLst/>
          </a:prstGeom>
        </p:spPr>
      </p:pic>
      <p:pic>
        <p:nvPicPr>
          <p:cNvPr id="9" name="Рисунок 8" descr="treschetka_veernaja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0546" y="928670"/>
            <a:ext cx="2287516" cy="1433510"/>
          </a:xfrm>
          <a:prstGeom prst="rect">
            <a:avLst/>
          </a:prstGeom>
        </p:spPr>
      </p:pic>
      <p:pic>
        <p:nvPicPr>
          <p:cNvPr id="10" name="Рисунок 9" descr="132569300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85332">
            <a:off x="6976751" y="725891"/>
            <a:ext cx="1397464" cy="1319206"/>
          </a:xfrm>
          <a:prstGeom prst="rect">
            <a:avLst/>
          </a:prstGeom>
        </p:spPr>
      </p:pic>
      <p:pic>
        <p:nvPicPr>
          <p:cNvPr id="12" name="ПОЙДУ ЛЬ Я, ДА ВЫЙДУ ЛЬ 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2071670" y="6357958"/>
            <a:ext cx="304800" cy="304800"/>
          </a:xfrm>
          <a:prstGeom prst="rect">
            <a:avLst/>
          </a:prstGeom>
        </p:spPr>
      </p:pic>
      <p:pic>
        <p:nvPicPr>
          <p:cNvPr id="7" name="Рисунок 6" descr="132569300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642918"/>
            <a:ext cx="1397464" cy="1319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7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4528a7ee6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9286844" cy="6858024"/>
          </a:xfrm>
          <a:prstGeom prst="rect">
            <a:avLst/>
          </a:prstGeom>
        </p:spPr>
      </p:pic>
      <p:pic>
        <p:nvPicPr>
          <p:cNvPr id="12" name="пойду ль я, выйду ль (инстр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785794"/>
            <a:ext cx="304800" cy="304800"/>
          </a:xfrm>
          <a:prstGeom prst="rect">
            <a:avLst/>
          </a:prstGeom>
        </p:spPr>
      </p:pic>
      <p:pic>
        <p:nvPicPr>
          <p:cNvPr id="14" name="Рисунок 13" descr="Colorsplash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5784" y="-214338"/>
            <a:ext cx="9144000" cy="785818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 descr="RUSSKIE_2_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1142984"/>
            <a:ext cx="8211265" cy="53578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500166" y="0"/>
            <a:ext cx="6069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Пойду ль я, выйду ль я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17" name="Рисунок 16" descr="296756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62" y="1071546"/>
            <a:ext cx="7473543" cy="5336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4528a7ee6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pic>
        <p:nvPicPr>
          <p:cNvPr id="4" name="Рисунок 3" descr="251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785794"/>
            <a:ext cx="7143800" cy="581505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878" y="0"/>
            <a:ext cx="8839278" cy="8002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600" b="1" i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Народные музыкальные инструменты</a:t>
            </a:r>
            <a:endParaRPr lang="ru-RU" sz="4600" b="1" i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6" name="светит меся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204</Words>
  <PresentationFormat>Экран (4:3)</PresentationFormat>
  <Paragraphs>50</Paragraphs>
  <Slides>9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</cp:lastModifiedBy>
  <cp:revision>39</cp:revision>
  <dcterms:modified xsi:type="dcterms:W3CDTF">2015-12-07T13:26:44Z</dcterms:modified>
</cp:coreProperties>
</file>